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0" r:id="rId6"/>
    <p:sldId id="261" r:id="rId7"/>
    <p:sldId id="263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2" autoAdjust="0"/>
    <p:restoredTop sz="94660"/>
  </p:normalViewPr>
  <p:slideViewPr>
    <p:cSldViewPr>
      <p:cViewPr>
        <p:scale>
          <a:sx n="60" d="100"/>
          <a:sy n="60" d="100"/>
        </p:scale>
        <p:origin x="-1428" y="-6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7FA88-B750-4648-8954-1D5B171C906D}" type="datetimeFigureOut">
              <a:rPr lang="it-IT" smtClean="0"/>
              <a:t>04/12/2015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15DD-6414-48E1-A94C-D8BC0E3163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9177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7FA88-B750-4648-8954-1D5B171C906D}" type="datetimeFigureOut">
              <a:rPr lang="it-IT" smtClean="0"/>
              <a:t>04/12/2015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15DD-6414-48E1-A94C-D8BC0E3163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0300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7FA88-B750-4648-8954-1D5B171C906D}" type="datetimeFigureOut">
              <a:rPr lang="it-IT" smtClean="0"/>
              <a:t>04/12/2015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15DD-6414-48E1-A94C-D8BC0E3163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5520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7FA88-B750-4648-8954-1D5B171C906D}" type="datetimeFigureOut">
              <a:rPr lang="it-IT" smtClean="0"/>
              <a:t>04/12/2015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15DD-6414-48E1-A94C-D8BC0E3163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648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7FA88-B750-4648-8954-1D5B171C906D}" type="datetimeFigureOut">
              <a:rPr lang="it-IT" smtClean="0"/>
              <a:t>04/12/2015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15DD-6414-48E1-A94C-D8BC0E3163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5709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7FA88-B750-4648-8954-1D5B171C906D}" type="datetimeFigureOut">
              <a:rPr lang="it-IT" smtClean="0"/>
              <a:t>04/12/2015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15DD-6414-48E1-A94C-D8BC0E3163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3719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7FA88-B750-4648-8954-1D5B171C906D}" type="datetimeFigureOut">
              <a:rPr lang="it-IT" smtClean="0"/>
              <a:t>04/12/2015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15DD-6414-48E1-A94C-D8BC0E3163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0160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7FA88-B750-4648-8954-1D5B171C906D}" type="datetimeFigureOut">
              <a:rPr lang="it-IT" smtClean="0"/>
              <a:t>04/12/2015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15DD-6414-48E1-A94C-D8BC0E3163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3877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7FA88-B750-4648-8954-1D5B171C906D}" type="datetimeFigureOut">
              <a:rPr lang="it-IT" smtClean="0"/>
              <a:t>04/12/2015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15DD-6414-48E1-A94C-D8BC0E3163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1749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7FA88-B750-4648-8954-1D5B171C906D}" type="datetimeFigureOut">
              <a:rPr lang="it-IT" smtClean="0"/>
              <a:t>04/12/2015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15DD-6414-48E1-A94C-D8BC0E3163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4574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7FA88-B750-4648-8954-1D5B171C906D}" type="datetimeFigureOut">
              <a:rPr lang="it-IT" smtClean="0"/>
              <a:t>04/12/2015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15DD-6414-48E1-A94C-D8BC0E3163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5506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7FA88-B750-4648-8954-1D5B171C906D}" type="datetimeFigureOut">
              <a:rPr lang="it-IT" smtClean="0"/>
              <a:t>04/12/2015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015DD-6414-48E1-A94C-D8BC0E3163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0983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69441"/>
            <a:ext cx="3386695" cy="1734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021" y="2077117"/>
            <a:ext cx="3744416" cy="1567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1763688" y="3951962"/>
            <a:ext cx="5616624" cy="13849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  </a:t>
            </a:r>
            <a:r>
              <a:rPr lang="it-IT" sz="2800" b="1" dirty="0" smtClean="0"/>
              <a:t>WORKSHOP 3 </a:t>
            </a:r>
          </a:p>
          <a:p>
            <a:pPr algn="ctr"/>
            <a:r>
              <a:rPr lang="it-IT" sz="2800" b="1" dirty="0" smtClean="0"/>
              <a:t>   Evaluation </a:t>
            </a:r>
            <a:r>
              <a:rPr lang="it-IT" sz="2800" b="1" dirty="0" err="1" smtClean="0"/>
              <a:t>tools</a:t>
            </a:r>
            <a:r>
              <a:rPr lang="it-IT" sz="2800" b="1" dirty="0" smtClean="0"/>
              <a:t> </a:t>
            </a:r>
            <a:endParaRPr lang="it-IT" sz="2800" b="1" dirty="0" smtClean="0"/>
          </a:p>
          <a:p>
            <a:pPr algn="ctr"/>
            <a:r>
              <a:rPr lang="it-IT" sz="2800" b="1" dirty="0" smtClean="0"/>
              <a:t>in </a:t>
            </a:r>
            <a:r>
              <a:rPr lang="it-IT" sz="2800" b="1" dirty="0" smtClean="0"/>
              <a:t>GCED  </a:t>
            </a:r>
            <a:r>
              <a:rPr lang="it-IT" sz="2800" b="1" dirty="0" err="1" smtClean="0"/>
              <a:t>school</a:t>
            </a:r>
            <a:r>
              <a:rPr lang="it-IT" sz="2800" b="1" dirty="0" smtClean="0"/>
              <a:t> </a:t>
            </a:r>
            <a:r>
              <a:rPr lang="it-IT" sz="2800" b="1" dirty="0" err="1" smtClean="0"/>
              <a:t>paths</a:t>
            </a:r>
            <a:endParaRPr lang="it-IT" sz="2800" b="1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2652860" y="5908630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Laura </a:t>
            </a:r>
            <a:r>
              <a:rPr lang="it-IT" b="1" dirty="0" err="1" smtClean="0"/>
              <a:t>Siviero</a:t>
            </a:r>
            <a:r>
              <a:rPr lang="it-IT" b="1" dirty="0" smtClean="0"/>
              <a:t> e  Matilde Mundula</a:t>
            </a:r>
          </a:p>
          <a:p>
            <a:pPr algn="ctr"/>
            <a:r>
              <a:rPr lang="it-IT" b="1" dirty="0" smtClean="0"/>
              <a:t>UNIVERSITY OF TURIN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51637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dirty="0" smtClean="0"/>
              <a:t>The workshop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4480471"/>
              </p:ext>
            </p:extLst>
          </p:nvPr>
        </p:nvGraphicFramePr>
        <p:xfrm>
          <a:off x="395536" y="1412776"/>
          <a:ext cx="8496944" cy="43347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8472"/>
                <a:gridCol w="4248472"/>
              </a:tblGrid>
              <a:tr h="652839"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EDUCATION</a:t>
                      </a:r>
                      <a:r>
                        <a:rPr lang="it-IT" baseline="0" dirty="0" smtClean="0">
                          <a:solidFill>
                            <a:schemeClr val="tx1"/>
                          </a:solidFill>
                        </a:rPr>
                        <a:t> FOR SUSTAINABLE DEVELOPMENT</a:t>
                      </a:r>
                    </a:p>
                    <a:p>
                      <a:r>
                        <a:rPr lang="it-IT" baseline="0" dirty="0" smtClean="0">
                          <a:solidFill>
                            <a:schemeClr val="tx1"/>
                          </a:solidFill>
                        </a:rPr>
                        <a:t>ESD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EDUCATION FOR INTERNATIONAL</a:t>
                      </a:r>
                      <a:r>
                        <a:rPr lang="it-IT" baseline="0" dirty="0" smtClean="0">
                          <a:solidFill>
                            <a:schemeClr val="tx1"/>
                          </a:solidFill>
                        </a:rPr>
                        <a:t> SOLIDARITY</a:t>
                      </a:r>
                    </a:p>
                    <a:p>
                      <a:r>
                        <a:rPr lang="it-IT" baseline="0" dirty="0" smtClean="0">
                          <a:solidFill>
                            <a:schemeClr val="tx1"/>
                          </a:solidFill>
                        </a:rPr>
                        <a:t>EIS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652839">
                <a:tc>
                  <a:txBody>
                    <a:bodyPr/>
                    <a:lstStyle/>
                    <a:p>
                      <a:r>
                        <a:rPr lang="it-IT" b="1" dirty="0" err="1" smtClean="0"/>
                        <a:t>Guidelines</a:t>
                      </a:r>
                      <a:r>
                        <a:rPr lang="it-IT" b="1" dirty="0" smtClean="0"/>
                        <a:t>  </a:t>
                      </a:r>
                      <a:r>
                        <a:rPr lang="it-IT" b="1" dirty="0" smtClean="0"/>
                        <a:t>on </a:t>
                      </a:r>
                      <a:r>
                        <a:rPr lang="it-IT" b="1" dirty="0" err="1" smtClean="0"/>
                        <a:t>education</a:t>
                      </a:r>
                      <a:r>
                        <a:rPr lang="it-IT" b="1" dirty="0" smtClean="0"/>
                        <a:t> for </a:t>
                      </a:r>
                      <a:r>
                        <a:rPr lang="it-IT" b="1" dirty="0" err="1" smtClean="0"/>
                        <a:t>sustainable</a:t>
                      </a:r>
                      <a:r>
                        <a:rPr lang="it-IT" b="1" dirty="0" smtClean="0"/>
                        <a:t> </a:t>
                      </a:r>
                      <a:r>
                        <a:rPr lang="it-IT" b="1" dirty="0" err="1" smtClean="0"/>
                        <a:t>development</a:t>
                      </a:r>
                      <a:endParaRPr lang="it-IT" b="1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err="1" smtClean="0"/>
                        <a:t>Guidelines</a:t>
                      </a:r>
                      <a:r>
                        <a:rPr lang="it-IT" b="1" dirty="0" smtClean="0"/>
                        <a:t> to</a:t>
                      </a:r>
                      <a:r>
                        <a:rPr lang="it-IT" b="1" baseline="0" dirty="0" smtClean="0"/>
                        <a:t> design a </a:t>
                      </a:r>
                      <a:r>
                        <a:rPr lang="it-IT" b="1" baseline="0" dirty="0" err="1" smtClean="0"/>
                        <a:t>project</a:t>
                      </a:r>
                      <a:r>
                        <a:rPr lang="it-IT" b="1" baseline="0" dirty="0" smtClean="0"/>
                        <a:t> </a:t>
                      </a:r>
                      <a:endParaRPr lang="it-IT" b="1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52839">
                <a:tc>
                  <a:txBody>
                    <a:bodyPr/>
                    <a:lstStyle/>
                    <a:p>
                      <a:r>
                        <a:rPr lang="it-IT" b="1" dirty="0" smtClean="0"/>
                        <a:t>How</a:t>
                      </a:r>
                      <a:r>
                        <a:rPr lang="it-IT" b="1" baseline="0" dirty="0" smtClean="0"/>
                        <a:t> to </a:t>
                      </a:r>
                      <a:r>
                        <a:rPr lang="it-IT" b="1" baseline="0" dirty="0" err="1" smtClean="0"/>
                        <a:t>evaluate</a:t>
                      </a:r>
                      <a:r>
                        <a:rPr lang="it-IT" b="1" baseline="0" dirty="0" smtClean="0"/>
                        <a:t> a </a:t>
                      </a:r>
                      <a:r>
                        <a:rPr lang="it-IT" b="1" baseline="0" dirty="0" err="1" smtClean="0"/>
                        <a:t>school</a:t>
                      </a:r>
                      <a:r>
                        <a:rPr lang="it-IT" b="1" baseline="0" dirty="0" smtClean="0"/>
                        <a:t> </a:t>
                      </a:r>
                      <a:r>
                        <a:rPr lang="it-IT" b="1" baseline="0" dirty="0" err="1" smtClean="0"/>
                        <a:t>path</a:t>
                      </a:r>
                      <a:r>
                        <a:rPr lang="it-IT" b="1" baseline="0" dirty="0" smtClean="0"/>
                        <a:t> </a:t>
                      </a:r>
                      <a:endParaRPr lang="it-IT" b="1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err="1" smtClean="0"/>
                        <a:t>Guidelines</a:t>
                      </a:r>
                      <a:r>
                        <a:rPr lang="it-IT" b="1" dirty="0" smtClean="0"/>
                        <a:t> to</a:t>
                      </a:r>
                      <a:r>
                        <a:rPr lang="it-IT" b="1" baseline="0" dirty="0" smtClean="0"/>
                        <a:t> </a:t>
                      </a:r>
                      <a:r>
                        <a:rPr lang="it-IT" b="1" baseline="0" dirty="0" err="1" smtClean="0"/>
                        <a:t>evaluate</a:t>
                      </a:r>
                      <a:r>
                        <a:rPr lang="it-IT" b="1" baseline="0" dirty="0" smtClean="0"/>
                        <a:t> the impact of a </a:t>
                      </a:r>
                      <a:r>
                        <a:rPr lang="it-IT" b="1" baseline="0" dirty="0" err="1" smtClean="0"/>
                        <a:t>project</a:t>
                      </a:r>
                      <a:endParaRPr lang="it-IT" b="1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221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dirty="0" smtClean="0"/>
                        <a:t>WORKSHOP</a:t>
                      </a:r>
                      <a:endParaRPr lang="it-IT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553771">
                <a:tc gridSpan="2">
                  <a:txBody>
                    <a:bodyPr/>
                    <a:lstStyle/>
                    <a:p>
                      <a:pPr algn="ctr"/>
                      <a:r>
                        <a:rPr lang="it-IT" b="1" dirty="0" err="1" smtClean="0"/>
                        <a:t>Brainstorm</a:t>
                      </a:r>
                      <a:r>
                        <a:rPr lang="it-IT" b="1" dirty="0" smtClean="0"/>
                        <a:t>: </a:t>
                      </a:r>
                      <a:r>
                        <a:rPr lang="it-IT" b="1" dirty="0" err="1" smtClean="0"/>
                        <a:t>define</a:t>
                      </a:r>
                      <a:r>
                        <a:rPr lang="it-IT" b="1" dirty="0" smtClean="0"/>
                        <a:t> the </a:t>
                      </a:r>
                      <a:r>
                        <a:rPr lang="it-IT" b="1" dirty="0" err="1" smtClean="0"/>
                        <a:t>concepts</a:t>
                      </a:r>
                      <a:endParaRPr lang="it-IT" b="1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</a:tr>
              <a:tr h="652839">
                <a:tc>
                  <a:txBody>
                    <a:bodyPr/>
                    <a:lstStyle/>
                    <a:p>
                      <a:r>
                        <a:rPr lang="it-IT" b="1" baseline="0" dirty="0" smtClean="0"/>
                        <a:t>building a semi-</a:t>
                      </a:r>
                      <a:r>
                        <a:rPr lang="it-IT" b="1" baseline="0" dirty="0" err="1" smtClean="0"/>
                        <a:t>structured</a:t>
                      </a:r>
                      <a:r>
                        <a:rPr lang="it-IT" b="1" baseline="0" dirty="0" smtClean="0"/>
                        <a:t> </a:t>
                      </a:r>
                      <a:r>
                        <a:rPr lang="it-IT" b="1" baseline="0" dirty="0" err="1" smtClean="0"/>
                        <a:t>evaluation</a:t>
                      </a:r>
                      <a:r>
                        <a:rPr lang="it-IT" b="1" baseline="0" dirty="0" smtClean="0"/>
                        <a:t> test: open </a:t>
                      </a:r>
                      <a:r>
                        <a:rPr lang="it-IT" b="1" baseline="0" dirty="0" err="1" smtClean="0"/>
                        <a:t>questions</a:t>
                      </a:r>
                      <a:r>
                        <a:rPr lang="it-IT" b="1" baseline="0" dirty="0" smtClean="0"/>
                        <a:t>, multiple-</a:t>
                      </a:r>
                      <a:r>
                        <a:rPr lang="it-IT" b="1" baseline="0" dirty="0" err="1" smtClean="0"/>
                        <a:t>choice</a:t>
                      </a:r>
                      <a:r>
                        <a:rPr lang="it-IT" b="1" baseline="0" dirty="0" smtClean="0"/>
                        <a:t> </a:t>
                      </a:r>
                      <a:r>
                        <a:rPr lang="it-IT" b="1" baseline="0" dirty="0" err="1" smtClean="0"/>
                        <a:t>questions</a:t>
                      </a:r>
                      <a:endParaRPr lang="it-IT" b="1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dirty="0" smtClean="0"/>
                        <a:t>Some </a:t>
                      </a:r>
                      <a:r>
                        <a:rPr lang="it-IT" b="1" dirty="0" err="1" smtClean="0"/>
                        <a:t>tools</a:t>
                      </a:r>
                      <a:r>
                        <a:rPr lang="it-IT" b="1" dirty="0" smtClean="0"/>
                        <a:t> to </a:t>
                      </a:r>
                      <a:r>
                        <a:rPr lang="it-IT" b="1" dirty="0" err="1" smtClean="0"/>
                        <a:t>assess</a:t>
                      </a:r>
                      <a:r>
                        <a:rPr lang="it-IT" b="1" baseline="0" dirty="0" smtClean="0"/>
                        <a:t>  </a:t>
                      </a:r>
                      <a:r>
                        <a:rPr lang="it-IT" b="1" baseline="0" dirty="0" err="1" smtClean="0"/>
                        <a:t>values</a:t>
                      </a:r>
                      <a:r>
                        <a:rPr lang="it-IT" b="1" baseline="0" dirty="0" smtClean="0"/>
                        <a:t> in a test: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baseline="0" dirty="0" smtClean="0"/>
                        <a:t>building  a moral dilemma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dirty="0" smtClean="0"/>
                        <a:t>building</a:t>
                      </a:r>
                      <a:r>
                        <a:rPr lang="it-IT" b="1" baseline="0" dirty="0" smtClean="0"/>
                        <a:t> an auto </a:t>
                      </a:r>
                      <a:r>
                        <a:rPr lang="it-IT" b="1" baseline="0" dirty="0" err="1" smtClean="0"/>
                        <a:t>assessement</a:t>
                      </a:r>
                      <a:r>
                        <a:rPr lang="it-IT" b="1" baseline="0" dirty="0" smtClean="0"/>
                        <a:t> scale</a:t>
                      </a:r>
                      <a:endParaRPr lang="it-IT" b="1" dirty="0" smtClean="0"/>
                    </a:p>
                    <a:p>
                      <a:endParaRPr lang="it-IT" b="1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504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dirty="0" err="1" smtClean="0"/>
              <a:t>Final</a:t>
            </a:r>
            <a:r>
              <a:rPr lang="it-IT" dirty="0" smtClean="0"/>
              <a:t> report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smtClean="0"/>
              <a:t>1. The </a:t>
            </a:r>
            <a:r>
              <a:rPr lang="it-IT" dirty="0" err="1" smtClean="0"/>
              <a:t>group</a:t>
            </a:r>
            <a:r>
              <a:rPr lang="it-IT" dirty="0" smtClean="0"/>
              <a:t> </a:t>
            </a:r>
            <a:r>
              <a:rPr lang="it-IT" dirty="0" err="1" smtClean="0"/>
              <a:t>knows</a:t>
            </a:r>
            <a:r>
              <a:rPr lang="it-IT" dirty="0" smtClean="0"/>
              <a:t> the core of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definitions</a:t>
            </a:r>
            <a:r>
              <a:rPr lang="it-IT" dirty="0" smtClean="0"/>
              <a:t> (ESD-EIS) </a:t>
            </a:r>
          </a:p>
          <a:p>
            <a:pPr marL="0" indent="0">
              <a:buNone/>
            </a:pPr>
            <a:endParaRPr lang="it-IT" dirty="0" smtClean="0"/>
          </a:p>
        </p:txBody>
      </p:sp>
      <p:sp>
        <p:nvSpPr>
          <p:cNvPr id="5" name="Ovale 4"/>
          <p:cNvSpPr/>
          <p:nvPr/>
        </p:nvSpPr>
        <p:spPr>
          <a:xfrm>
            <a:off x="4211960" y="2458445"/>
            <a:ext cx="2367116" cy="113972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>
                <a:solidFill>
                  <a:srgbClr val="FF0000"/>
                </a:solidFill>
              </a:rPr>
              <a:t>solidarity</a:t>
            </a:r>
            <a:r>
              <a:rPr lang="it-IT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6" name="Ovale 5"/>
          <p:cNvSpPr/>
          <p:nvPr/>
        </p:nvSpPr>
        <p:spPr>
          <a:xfrm>
            <a:off x="4364360" y="2698516"/>
            <a:ext cx="2367116" cy="105205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/>
              <a:t>humanity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7" name="Ovale 6"/>
          <p:cNvSpPr/>
          <p:nvPr/>
        </p:nvSpPr>
        <p:spPr>
          <a:xfrm>
            <a:off x="4516760" y="2825764"/>
            <a:ext cx="2367116" cy="105205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love the </a:t>
            </a:r>
            <a:r>
              <a:rPr lang="it-IT" dirty="0" err="1" smtClean="0"/>
              <a:t>other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8" name="Ovale 7"/>
          <p:cNvSpPr/>
          <p:nvPr/>
        </p:nvSpPr>
        <p:spPr>
          <a:xfrm>
            <a:off x="4669160" y="2978164"/>
            <a:ext cx="2367116" cy="105205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/>
              <a:t>empathy</a:t>
            </a:r>
            <a:endParaRPr lang="it-IT" dirty="0"/>
          </a:p>
        </p:txBody>
      </p:sp>
      <p:sp>
        <p:nvSpPr>
          <p:cNvPr id="9" name="Ovale 8"/>
          <p:cNvSpPr/>
          <p:nvPr/>
        </p:nvSpPr>
        <p:spPr>
          <a:xfrm>
            <a:off x="4821560" y="3130564"/>
            <a:ext cx="2367116" cy="105205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/>
              <a:t>reciprocity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10" name="Ovale 9"/>
          <p:cNvSpPr/>
          <p:nvPr/>
        </p:nvSpPr>
        <p:spPr>
          <a:xfrm>
            <a:off x="4973960" y="3282964"/>
            <a:ext cx="2367116" cy="105205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/>
              <a:t>sharing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11" name="Ovale 10"/>
          <p:cNvSpPr/>
          <p:nvPr/>
        </p:nvSpPr>
        <p:spPr>
          <a:xfrm>
            <a:off x="5126360" y="3435364"/>
            <a:ext cx="2367116" cy="105205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help </a:t>
            </a:r>
            <a:endParaRPr lang="it-IT" dirty="0"/>
          </a:p>
        </p:txBody>
      </p:sp>
      <p:sp>
        <p:nvSpPr>
          <p:cNvPr id="12" name="Ovale 11"/>
          <p:cNvSpPr/>
          <p:nvPr/>
        </p:nvSpPr>
        <p:spPr>
          <a:xfrm>
            <a:off x="5278760" y="3587764"/>
            <a:ext cx="2367116" cy="105205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/>
              <a:t>responsibility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13" name="Ovale 12"/>
          <p:cNvSpPr/>
          <p:nvPr/>
        </p:nvSpPr>
        <p:spPr>
          <a:xfrm>
            <a:off x="5431160" y="3740164"/>
            <a:ext cx="2367116" cy="105205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/>
              <a:t>collaboration</a:t>
            </a:r>
            <a:endParaRPr lang="it-IT" dirty="0"/>
          </a:p>
        </p:txBody>
      </p:sp>
      <p:sp>
        <p:nvSpPr>
          <p:cNvPr id="15" name="Ovale 14"/>
          <p:cNvSpPr/>
          <p:nvPr/>
        </p:nvSpPr>
        <p:spPr>
          <a:xfrm>
            <a:off x="5583560" y="3892564"/>
            <a:ext cx="2367116" cy="105205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/>
              <a:t>dialogue</a:t>
            </a:r>
            <a:endParaRPr lang="it-IT" dirty="0"/>
          </a:p>
        </p:txBody>
      </p:sp>
      <p:sp>
        <p:nvSpPr>
          <p:cNvPr id="16" name="Ovale 15"/>
          <p:cNvSpPr/>
          <p:nvPr/>
        </p:nvSpPr>
        <p:spPr>
          <a:xfrm>
            <a:off x="5735960" y="4044964"/>
            <a:ext cx="2367116" cy="105205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Human </a:t>
            </a:r>
            <a:r>
              <a:rPr lang="it-IT" dirty="0" err="1" smtClean="0"/>
              <a:t>rights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17" name="Ovale 16"/>
          <p:cNvSpPr/>
          <p:nvPr/>
        </p:nvSpPr>
        <p:spPr>
          <a:xfrm>
            <a:off x="5888360" y="4197364"/>
            <a:ext cx="2367116" cy="105205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/>
              <a:t>Same</a:t>
            </a:r>
            <a:r>
              <a:rPr lang="it-IT" dirty="0" smtClean="0"/>
              <a:t> </a:t>
            </a:r>
            <a:r>
              <a:rPr lang="it-IT" dirty="0" err="1" smtClean="0"/>
              <a:t>opportunity</a:t>
            </a:r>
            <a:r>
              <a:rPr lang="it-IT" dirty="0" smtClean="0"/>
              <a:t> for </a:t>
            </a:r>
            <a:r>
              <a:rPr lang="it-IT" dirty="0" err="1" smtClean="0"/>
              <a:t>all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18" name="Ovale 17"/>
          <p:cNvSpPr/>
          <p:nvPr/>
        </p:nvSpPr>
        <p:spPr>
          <a:xfrm>
            <a:off x="6093316" y="4349764"/>
            <a:ext cx="2367116" cy="105205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/>
              <a:t>curiosity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19" name="Ovale 18"/>
          <p:cNvSpPr/>
          <p:nvPr/>
        </p:nvSpPr>
        <p:spPr>
          <a:xfrm>
            <a:off x="337960" y="3297712"/>
            <a:ext cx="2367116" cy="105205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>
                <a:solidFill>
                  <a:srgbClr val="FF0000"/>
                </a:solidFill>
              </a:rPr>
              <a:t>s</a:t>
            </a:r>
            <a:r>
              <a:rPr lang="it-IT" dirty="0" err="1" smtClean="0">
                <a:solidFill>
                  <a:srgbClr val="FF0000"/>
                </a:solidFill>
              </a:rPr>
              <a:t>ustainable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development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20" name="Ovale 19"/>
          <p:cNvSpPr/>
          <p:nvPr/>
        </p:nvSpPr>
        <p:spPr>
          <a:xfrm>
            <a:off x="754325" y="3587764"/>
            <a:ext cx="2367116" cy="105205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/>
              <a:t>r</a:t>
            </a:r>
            <a:r>
              <a:rPr lang="it-IT" dirty="0" err="1" smtClean="0"/>
              <a:t>espect</a:t>
            </a:r>
            <a:endParaRPr lang="it-IT" dirty="0"/>
          </a:p>
        </p:txBody>
      </p:sp>
      <p:sp>
        <p:nvSpPr>
          <p:cNvPr id="21" name="Ovale 20"/>
          <p:cNvSpPr/>
          <p:nvPr/>
        </p:nvSpPr>
        <p:spPr>
          <a:xfrm>
            <a:off x="1115616" y="3877816"/>
            <a:ext cx="2367116" cy="105205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/>
              <a:t>limits</a:t>
            </a:r>
            <a:endParaRPr lang="it-IT" dirty="0"/>
          </a:p>
        </p:txBody>
      </p:sp>
      <p:sp>
        <p:nvSpPr>
          <p:cNvPr id="22" name="Ovale 21"/>
          <p:cNvSpPr/>
          <p:nvPr/>
        </p:nvSpPr>
        <p:spPr>
          <a:xfrm>
            <a:off x="1403648" y="4199229"/>
            <a:ext cx="2367116" cy="105205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future</a:t>
            </a:r>
            <a:endParaRPr lang="it-IT" dirty="0"/>
          </a:p>
        </p:txBody>
      </p:sp>
      <p:sp>
        <p:nvSpPr>
          <p:cNvPr id="23" name="Ovale 22"/>
          <p:cNvSpPr/>
          <p:nvPr/>
        </p:nvSpPr>
        <p:spPr>
          <a:xfrm>
            <a:off x="1763688" y="4487416"/>
            <a:ext cx="2367116" cy="105205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/>
              <a:t>dignity</a:t>
            </a:r>
            <a:endParaRPr lang="it-IT" dirty="0"/>
          </a:p>
        </p:txBody>
      </p:sp>
      <p:sp>
        <p:nvSpPr>
          <p:cNvPr id="24" name="Ovale 23"/>
          <p:cNvSpPr/>
          <p:nvPr/>
        </p:nvSpPr>
        <p:spPr>
          <a:xfrm>
            <a:off x="1997244" y="4727938"/>
            <a:ext cx="2367116" cy="105205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/>
              <a:t>participation</a:t>
            </a:r>
            <a:endParaRPr lang="it-IT" dirty="0"/>
          </a:p>
        </p:txBody>
      </p:sp>
      <p:sp>
        <p:nvSpPr>
          <p:cNvPr id="25" name="Ovale 24"/>
          <p:cNvSpPr/>
          <p:nvPr/>
        </p:nvSpPr>
        <p:spPr>
          <a:xfrm>
            <a:off x="2302044" y="4961272"/>
            <a:ext cx="2367116" cy="105205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/>
              <a:t>interconnection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7221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117293"/>
            <a:ext cx="7383820" cy="836712"/>
          </a:xfrm>
        </p:spPr>
        <p:txBody>
          <a:bodyPr>
            <a:noAutofit/>
          </a:bodyPr>
          <a:lstStyle/>
          <a:p>
            <a:pPr algn="l"/>
            <a:r>
              <a:rPr lang="it-IT" sz="2800" dirty="0" smtClean="0"/>
              <a:t>2. The Group </a:t>
            </a:r>
            <a:r>
              <a:rPr lang="it-IT" sz="2800" dirty="0" err="1" smtClean="0"/>
              <a:t>faced</a:t>
            </a:r>
            <a:r>
              <a:rPr lang="it-IT" sz="2800" dirty="0" smtClean="0"/>
              <a:t> the semi-</a:t>
            </a:r>
            <a:r>
              <a:rPr lang="it-IT" sz="2800" dirty="0" err="1" smtClean="0"/>
              <a:t>structured</a:t>
            </a:r>
            <a:r>
              <a:rPr lang="it-IT" sz="2800" dirty="0" smtClean="0"/>
              <a:t> test</a:t>
            </a:r>
            <a:endParaRPr lang="it-IT" sz="2800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AD702-CED8-410D-A43C-70B179BEF2C2}" type="slidenum">
              <a:rPr lang="it-IT" smtClean="0"/>
              <a:pPr/>
              <a:t>4</a:t>
            </a:fld>
            <a:endParaRPr lang="it-IT"/>
          </a:p>
        </p:txBody>
      </p:sp>
      <p:sp>
        <p:nvSpPr>
          <p:cNvPr id="4" name="CasellaDiTesto 3"/>
          <p:cNvSpPr txBox="1"/>
          <p:nvPr/>
        </p:nvSpPr>
        <p:spPr>
          <a:xfrm>
            <a:off x="818650" y="1533237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KNOWLEDGE</a:t>
            </a:r>
            <a:endParaRPr lang="it-IT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920499" y="2229700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99CC00"/>
                </a:solidFill>
              </a:rPr>
              <a:t>COGNITIVE PROCESSES</a:t>
            </a:r>
            <a:endParaRPr lang="it-IT" b="1" dirty="0">
              <a:solidFill>
                <a:srgbClr val="99CC00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590821" y="324515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CC66FF"/>
                </a:solidFill>
              </a:rPr>
              <a:t>ATTITUDES</a:t>
            </a:r>
            <a:endParaRPr lang="it-IT" b="1" dirty="0">
              <a:solidFill>
                <a:srgbClr val="CC66FF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709465" y="3947864"/>
            <a:ext cx="1795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BEHAVIOUR</a:t>
            </a:r>
            <a:endParaRPr lang="it-IT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670677" y="3215645"/>
            <a:ext cx="31974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/>
              <a:t>SEMI-STRUCTURED TEST</a:t>
            </a:r>
            <a:endParaRPr lang="it-IT" sz="2200" b="1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6614856" y="886906"/>
            <a:ext cx="1721296" cy="64633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b="1" dirty="0"/>
              <a:t>G</a:t>
            </a:r>
            <a:r>
              <a:rPr lang="it-IT" b="1" dirty="0" smtClean="0"/>
              <a:t>enuine problems </a:t>
            </a:r>
            <a:endParaRPr lang="it-IT" b="1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6278150" y="1775494"/>
            <a:ext cx="2394708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b="1" dirty="0"/>
              <a:t>Personal reactions to assertions </a:t>
            </a:r>
            <a:endParaRPr lang="en-US" b="1" dirty="0" smtClean="0"/>
          </a:p>
          <a:p>
            <a:pPr algn="r"/>
            <a:r>
              <a:rPr lang="en-US" b="1" dirty="0" smtClean="0"/>
              <a:t>(</a:t>
            </a:r>
            <a:r>
              <a:rPr lang="en-US" b="1" dirty="0"/>
              <a:t>Likert </a:t>
            </a:r>
            <a:r>
              <a:rPr lang="en-US" b="1" dirty="0" smtClean="0"/>
              <a:t>Scale- assessment scale)</a:t>
            </a:r>
            <a:endParaRPr lang="it-IT" b="1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6178162" y="3333531"/>
            <a:ext cx="2466794" cy="1200329"/>
          </a:xfrm>
          <a:prstGeom prst="rect">
            <a:avLst/>
          </a:prstGeom>
          <a:solidFill>
            <a:srgbClr val="FF99FF">
              <a:alpha val="41000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b="1" dirty="0"/>
              <a:t>Personal choices in a contextualized </a:t>
            </a:r>
            <a:r>
              <a:rPr lang="en-US" b="1" dirty="0" smtClean="0"/>
              <a:t>situation (moral dilemmas)</a:t>
            </a:r>
            <a:endParaRPr lang="en-US" b="1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709465" y="5373216"/>
            <a:ext cx="223224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6600CC"/>
                </a:solidFill>
              </a:rPr>
              <a:t>METACOGNITIVE PROCESSES</a:t>
            </a:r>
            <a:endParaRPr lang="it-IT" b="1" dirty="0">
              <a:solidFill>
                <a:srgbClr val="6600CC"/>
              </a:solidFill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6178162" y="4680718"/>
            <a:ext cx="2502491" cy="2031325"/>
          </a:xfrm>
          <a:prstGeom prst="rect">
            <a:avLst/>
          </a:prstGeom>
          <a:solidFill>
            <a:srgbClr val="FFCC99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b="1" dirty="0"/>
              <a:t>Questions </a:t>
            </a:r>
            <a:r>
              <a:rPr lang="en-US" b="1" dirty="0" smtClean="0"/>
              <a:t>proposed  </a:t>
            </a:r>
            <a:r>
              <a:rPr lang="en-US" b="1" dirty="0"/>
              <a:t>in </a:t>
            </a:r>
            <a:r>
              <a:rPr lang="en-US" b="1" dirty="0" smtClean="0"/>
              <a:t>order  </a:t>
            </a:r>
            <a:r>
              <a:rPr lang="en-US" b="1" dirty="0"/>
              <a:t>to know </a:t>
            </a:r>
            <a:r>
              <a:rPr lang="en-US" b="1" dirty="0" smtClean="0"/>
              <a:t>“</a:t>
            </a:r>
            <a:r>
              <a:rPr lang="en-US" b="1" dirty="0"/>
              <a:t>when” </a:t>
            </a:r>
            <a:r>
              <a:rPr lang="en-US" b="1" dirty="0" smtClean="0"/>
              <a:t>and </a:t>
            </a:r>
            <a:r>
              <a:rPr lang="en-US" b="1" dirty="0"/>
              <a:t>“how” </a:t>
            </a:r>
            <a:r>
              <a:rPr lang="en-US" b="1" dirty="0" smtClean="0"/>
              <a:t>students </a:t>
            </a:r>
            <a:r>
              <a:rPr lang="en-US" b="1" dirty="0"/>
              <a:t>use </a:t>
            </a:r>
            <a:r>
              <a:rPr lang="en-US" b="1" dirty="0" smtClean="0"/>
              <a:t>particular </a:t>
            </a:r>
            <a:r>
              <a:rPr lang="en-US" b="1" dirty="0"/>
              <a:t>strategies </a:t>
            </a:r>
            <a:r>
              <a:rPr lang="en-US" b="1" dirty="0" smtClean="0"/>
              <a:t>for </a:t>
            </a:r>
            <a:r>
              <a:rPr lang="en-US" b="1" dirty="0"/>
              <a:t>learning or for addressing problems</a:t>
            </a:r>
            <a:endParaRPr lang="it-IT" b="1" dirty="0"/>
          </a:p>
        </p:txBody>
      </p:sp>
      <p:cxnSp>
        <p:nvCxnSpPr>
          <p:cNvPr id="18" name="Connettore 2 17"/>
          <p:cNvCxnSpPr/>
          <p:nvPr/>
        </p:nvCxnSpPr>
        <p:spPr>
          <a:xfrm>
            <a:off x="2578953" y="1701326"/>
            <a:ext cx="1200959" cy="1007594"/>
          </a:xfrm>
          <a:prstGeom prst="straightConnector1">
            <a:avLst/>
          </a:prstGeom>
          <a:ln w="127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/>
          <p:nvPr/>
        </p:nvCxnSpPr>
        <p:spPr>
          <a:xfrm>
            <a:off x="2587316" y="2708920"/>
            <a:ext cx="652536" cy="50672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>
            <a:stCxn id="6" idx="3"/>
            <a:endCxn id="9" idx="1"/>
          </p:cNvCxnSpPr>
          <p:nvPr/>
        </p:nvCxnSpPr>
        <p:spPr>
          <a:xfrm>
            <a:off x="1958973" y="3429824"/>
            <a:ext cx="711704" cy="1265"/>
          </a:xfrm>
          <a:prstGeom prst="straightConnector1">
            <a:avLst/>
          </a:prstGeom>
          <a:ln w="12700">
            <a:solidFill>
              <a:srgbClr val="CC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/>
          <p:nvPr/>
        </p:nvCxnSpPr>
        <p:spPr>
          <a:xfrm flipV="1">
            <a:off x="2731595" y="3749030"/>
            <a:ext cx="519153" cy="369332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/>
          <p:nvPr/>
        </p:nvCxnSpPr>
        <p:spPr>
          <a:xfrm flipV="1">
            <a:off x="2587316" y="3947864"/>
            <a:ext cx="1120588" cy="885061"/>
          </a:xfrm>
          <a:prstGeom prst="straightConnector1">
            <a:avLst/>
          </a:prstGeom>
          <a:ln w="12700">
            <a:solidFill>
              <a:schemeClr val="accent4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arentesi graffa aperta 27"/>
          <p:cNvSpPr/>
          <p:nvPr/>
        </p:nvSpPr>
        <p:spPr>
          <a:xfrm>
            <a:off x="5708783" y="665487"/>
            <a:ext cx="432048" cy="5766257"/>
          </a:xfrm>
          <a:prstGeom prst="leftBrace">
            <a:avLst>
              <a:gd name="adj1" fmla="val 131382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2" name="Connettore 2 31"/>
          <p:cNvCxnSpPr/>
          <p:nvPr/>
        </p:nvCxnSpPr>
        <p:spPr>
          <a:xfrm flipV="1">
            <a:off x="2913584" y="4317196"/>
            <a:ext cx="1154360" cy="926836"/>
          </a:xfrm>
          <a:prstGeom prst="straightConnector1">
            <a:avLst/>
          </a:prstGeom>
          <a:ln w="12700">
            <a:solidFill>
              <a:srgbClr val="66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1028511" y="475531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accent4"/>
                </a:solidFill>
              </a:rPr>
              <a:t>VALUES</a:t>
            </a:r>
            <a:endParaRPr lang="it-IT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8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it-IT" dirty="0" err="1" smtClean="0"/>
              <a:t>Doubts</a:t>
            </a:r>
            <a:r>
              <a:rPr lang="it-IT" dirty="0" smtClean="0"/>
              <a:t> and </a:t>
            </a:r>
            <a:r>
              <a:rPr lang="it-IT" dirty="0" err="1" smtClean="0"/>
              <a:t>incertainties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t-IT" dirty="0" err="1"/>
              <a:t>Someone</a:t>
            </a:r>
            <a:r>
              <a:rPr lang="it-IT" dirty="0"/>
              <a:t> in the </a:t>
            </a:r>
            <a:r>
              <a:rPr lang="it-IT" dirty="0" err="1"/>
              <a:t>group</a:t>
            </a:r>
            <a:r>
              <a:rPr lang="it-IT" dirty="0"/>
              <a:t> </a:t>
            </a:r>
            <a:r>
              <a:rPr lang="it-IT" dirty="0" err="1" smtClean="0"/>
              <a:t>expected</a:t>
            </a:r>
            <a:r>
              <a:rPr lang="it-IT" dirty="0" smtClean="0"/>
              <a:t> for </a:t>
            </a:r>
            <a:r>
              <a:rPr lang="it-IT" dirty="0"/>
              <a:t>a «</a:t>
            </a:r>
            <a:r>
              <a:rPr lang="it-IT" dirty="0" err="1"/>
              <a:t>perfect</a:t>
            </a:r>
            <a:r>
              <a:rPr lang="it-IT" dirty="0"/>
              <a:t>» </a:t>
            </a:r>
            <a:r>
              <a:rPr lang="it-IT" dirty="0" err="1"/>
              <a:t>tool</a:t>
            </a:r>
            <a:r>
              <a:rPr lang="it-IT" dirty="0"/>
              <a:t> to </a:t>
            </a:r>
            <a:r>
              <a:rPr lang="it-IT" dirty="0" err="1"/>
              <a:t>evaluate</a:t>
            </a:r>
            <a:r>
              <a:rPr lang="it-IT" dirty="0"/>
              <a:t> </a:t>
            </a:r>
            <a:r>
              <a:rPr lang="it-IT" dirty="0" err="1" smtClean="0"/>
              <a:t>definitely</a:t>
            </a:r>
            <a:r>
              <a:rPr lang="it-IT" dirty="0" smtClean="0"/>
              <a:t>, </a:t>
            </a:r>
            <a:r>
              <a:rPr lang="it-IT" dirty="0" err="1" smtClean="0"/>
              <a:t>but</a:t>
            </a:r>
            <a:r>
              <a:rPr lang="it-IT" dirty="0" smtClean="0"/>
              <a:t> some </a:t>
            </a:r>
            <a:r>
              <a:rPr lang="it-IT" dirty="0" err="1" smtClean="0"/>
              <a:t>doubts</a:t>
            </a:r>
            <a:r>
              <a:rPr lang="it-IT" dirty="0" smtClean="0"/>
              <a:t> </a:t>
            </a:r>
            <a:r>
              <a:rPr lang="it-IT" dirty="0" err="1" smtClean="0"/>
              <a:t>raised</a:t>
            </a:r>
            <a:r>
              <a:rPr lang="it-IT" dirty="0" smtClean="0"/>
              <a:t>:</a:t>
            </a:r>
            <a:endParaRPr lang="it-IT" dirty="0"/>
          </a:p>
          <a:p>
            <a:pPr marL="0" indent="0">
              <a:buNone/>
            </a:pPr>
            <a:endParaRPr lang="it-IT" i="1" dirty="0" smtClean="0"/>
          </a:p>
          <a:p>
            <a:pPr marL="0" indent="0">
              <a:buNone/>
            </a:pPr>
            <a:r>
              <a:rPr lang="it-IT" i="1" dirty="0" smtClean="0"/>
              <a:t>« </a:t>
            </a:r>
            <a:r>
              <a:rPr lang="it-IT" i="1" dirty="0" err="1" smtClean="0"/>
              <a:t>Is</a:t>
            </a:r>
            <a:r>
              <a:rPr lang="it-IT" i="1" dirty="0" smtClean="0"/>
              <a:t> </a:t>
            </a:r>
            <a:r>
              <a:rPr lang="it-IT" i="1" dirty="0" err="1" smtClean="0"/>
              <a:t>it</a:t>
            </a:r>
            <a:r>
              <a:rPr lang="it-IT" i="1" dirty="0" smtClean="0"/>
              <a:t> </a:t>
            </a:r>
            <a:r>
              <a:rPr lang="it-IT" i="1" dirty="0" err="1" smtClean="0"/>
              <a:t>possible</a:t>
            </a:r>
            <a:r>
              <a:rPr lang="it-IT" i="1" dirty="0" smtClean="0"/>
              <a:t> to </a:t>
            </a:r>
            <a:r>
              <a:rPr lang="it-IT" i="1" dirty="0" err="1" smtClean="0"/>
              <a:t>present</a:t>
            </a:r>
            <a:r>
              <a:rPr lang="it-IT" i="1" dirty="0" smtClean="0"/>
              <a:t> a </a:t>
            </a:r>
            <a:r>
              <a:rPr lang="it-IT" i="1" dirty="0" err="1" smtClean="0"/>
              <a:t>tool</a:t>
            </a:r>
            <a:r>
              <a:rPr lang="it-IT" i="1" dirty="0" smtClean="0"/>
              <a:t> with open </a:t>
            </a:r>
            <a:r>
              <a:rPr lang="it-IT" i="1" dirty="0" err="1" smtClean="0"/>
              <a:t>questions</a:t>
            </a:r>
            <a:r>
              <a:rPr lang="it-IT" i="1" dirty="0" smtClean="0"/>
              <a:t> </a:t>
            </a:r>
            <a:r>
              <a:rPr lang="it-IT" i="1" dirty="0" err="1" smtClean="0"/>
              <a:t>based</a:t>
            </a:r>
            <a:r>
              <a:rPr lang="it-IT" i="1" dirty="0" smtClean="0"/>
              <a:t> on </a:t>
            </a:r>
            <a:r>
              <a:rPr lang="it-IT" i="1" dirty="0" err="1" smtClean="0"/>
              <a:t>real</a:t>
            </a:r>
            <a:r>
              <a:rPr lang="it-IT" i="1" dirty="0" smtClean="0"/>
              <a:t> world in </a:t>
            </a:r>
            <a:r>
              <a:rPr lang="it-IT" i="1" dirty="0" err="1" smtClean="0"/>
              <a:t>primary</a:t>
            </a:r>
            <a:r>
              <a:rPr lang="it-IT" i="1" dirty="0" smtClean="0"/>
              <a:t> </a:t>
            </a:r>
            <a:r>
              <a:rPr lang="it-IT" i="1" dirty="0" err="1" smtClean="0"/>
              <a:t>school</a:t>
            </a:r>
            <a:r>
              <a:rPr lang="it-IT" i="1" dirty="0" smtClean="0"/>
              <a:t>?»;</a:t>
            </a:r>
          </a:p>
          <a:p>
            <a:pPr marL="0" indent="0">
              <a:buNone/>
            </a:pPr>
            <a:r>
              <a:rPr lang="it-IT" i="1" dirty="0" smtClean="0"/>
              <a:t>«Are </a:t>
            </a:r>
            <a:r>
              <a:rPr lang="it-IT" i="1" dirty="0" err="1" smtClean="0"/>
              <a:t>we</a:t>
            </a:r>
            <a:r>
              <a:rPr lang="it-IT" i="1" dirty="0" smtClean="0"/>
              <a:t> </a:t>
            </a:r>
            <a:r>
              <a:rPr lang="it-IT" i="1" dirty="0" err="1" smtClean="0"/>
              <a:t>sure</a:t>
            </a:r>
            <a:r>
              <a:rPr lang="it-IT" i="1" dirty="0" smtClean="0"/>
              <a:t> </a:t>
            </a:r>
            <a:r>
              <a:rPr lang="it-IT" i="1" dirty="0" err="1" smtClean="0"/>
              <a:t>that</a:t>
            </a:r>
            <a:r>
              <a:rPr lang="it-IT" i="1" dirty="0" smtClean="0"/>
              <a:t> </a:t>
            </a:r>
            <a:r>
              <a:rPr lang="it-IT" i="1" dirty="0" err="1" smtClean="0"/>
              <a:t>through</a:t>
            </a:r>
            <a:r>
              <a:rPr lang="it-IT" i="1" dirty="0" smtClean="0"/>
              <a:t> </a:t>
            </a:r>
            <a:r>
              <a:rPr lang="it-IT" i="1" dirty="0" err="1" smtClean="0"/>
              <a:t>these</a:t>
            </a:r>
            <a:r>
              <a:rPr lang="it-IT" i="1" dirty="0" smtClean="0"/>
              <a:t> </a:t>
            </a:r>
            <a:r>
              <a:rPr lang="it-IT" i="1" dirty="0" err="1" smtClean="0"/>
              <a:t>questions</a:t>
            </a:r>
            <a:r>
              <a:rPr lang="it-IT" i="1" dirty="0" smtClean="0"/>
              <a:t> </a:t>
            </a:r>
            <a:r>
              <a:rPr lang="it-IT" i="1" dirty="0" err="1" smtClean="0"/>
              <a:t>students</a:t>
            </a:r>
            <a:r>
              <a:rPr lang="it-IT" i="1" dirty="0" smtClean="0"/>
              <a:t> </a:t>
            </a:r>
            <a:r>
              <a:rPr lang="it-IT" i="1" dirty="0" err="1" smtClean="0"/>
              <a:t>reveal</a:t>
            </a:r>
            <a:r>
              <a:rPr lang="it-IT" i="1" dirty="0" smtClean="0"/>
              <a:t> </a:t>
            </a:r>
            <a:r>
              <a:rPr lang="it-IT" i="1" dirty="0" err="1" smtClean="0"/>
              <a:t>their</a:t>
            </a:r>
            <a:r>
              <a:rPr lang="it-IT" i="1" dirty="0"/>
              <a:t> </a:t>
            </a:r>
            <a:r>
              <a:rPr lang="it-IT" i="1" dirty="0" err="1" smtClean="0"/>
              <a:t>true</a:t>
            </a:r>
            <a:r>
              <a:rPr lang="it-IT" i="1" dirty="0" smtClean="0"/>
              <a:t> </a:t>
            </a:r>
            <a:r>
              <a:rPr lang="it-IT" i="1" dirty="0" err="1" smtClean="0"/>
              <a:t>attitudes</a:t>
            </a:r>
            <a:r>
              <a:rPr lang="it-IT" i="1" dirty="0" smtClean="0"/>
              <a:t> and </a:t>
            </a:r>
            <a:r>
              <a:rPr lang="it-IT" i="1" dirty="0" err="1" smtClean="0"/>
              <a:t>behaviour</a:t>
            </a:r>
            <a:r>
              <a:rPr lang="it-IT" i="1" dirty="0" smtClean="0"/>
              <a:t>?»</a:t>
            </a:r>
          </a:p>
          <a:p>
            <a:pPr marL="0" indent="0">
              <a:buNone/>
            </a:pPr>
            <a:r>
              <a:rPr lang="it-IT" i="1" dirty="0" smtClean="0"/>
              <a:t>«Are </a:t>
            </a:r>
            <a:r>
              <a:rPr lang="it-IT" i="1" dirty="0" err="1" smtClean="0"/>
              <a:t>we</a:t>
            </a:r>
            <a:r>
              <a:rPr lang="it-IT" i="1" dirty="0" smtClean="0"/>
              <a:t> </a:t>
            </a:r>
            <a:r>
              <a:rPr lang="it-IT" i="1" dirty="0" err="1" smtClean="0"/>
              <a:t>sure</a:t>
            </a:r>
            <a:r>
              <a:rPr lang="it-IT" i="1" dirty="0" smtClean="0"/>
              <a:t> </a:t>
            </a:r>
            <a:r>
              <a:rPr lang="it-IT" i="1" dirty="0" err="1" smtClean="0"/>
              <a:t>that</a:t>
            </a:r>
            <a:r>
              <a:rPr lang="it-IT" i="1" dirty="0" smtClean="0"/>
              <a:t> </a:t>
            </a:r>
            <a:r>
              <a:rPr lang="it-IT" i="1" dirty="0" err="1" smtClean="0"/>
              <a:t>students</a:t>
            </a:r>
            <a:r>
              <a:rPr lang="it-IT" i="1" dirty="0" smtClean="0"/>
              <a:t> are sincere </a:t>
            </a:r>
            <a:r>
              <a:rPr lang="it-IT" i="1" dirty="0" err="1" smtClean="0"/>
              <a:t>when</a:t>
            </a:r>
            <a:r>
              <a:rPr lang="it-IT" i="1" dirty="0" smtClean="0"/>
              <a:t> </a:t>
            </a:r>
            <a:r>
              <a:rPr lang="it-IT" i="1" dirty="0" err="1" smtClean="0"/>
              <a:t>they</a:t>
            </a:r>
            <a:r>
              <a:rPr lang="it-IT" i="1" dirty="0" smtClean="0"/>
              <a:t> work with a scale of </a:t>
            </a:r>
            <a:r>
              <a:rPr lang="it-IT" i="1" dirty="0" err="1" smtClean="0"/>
              <a:t>agreement</a:t>
            </a:r>
            <a:r>
              <a:rPr lang="it-IT" i="1" dirty="0" smtClean="0"/>
              <a:t>?»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5696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it-IT" dirty="0" err="1" smtClean="0"/>
              <a:t>Convictions</a:t>
            </a:r>
            <a:r>
              <a:rPr lang="it-IT" dirty="0" smtClean="0"/>
              <a:t> and </a:t>
            </a:r>
            <a:r>
              <a:rPr lang="it-IT" dirty="0" err="1" smtClean="0"/>
              <a:t>certainties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Others </a:t>
            </a:r>
            <a:r>
              <a:rPr lang="it-IT" dirty="0" err="1"/>
              <a:t>think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 semi-</a:t>
            </a:r>
            <a:r>
              <a:rPr lang="it-IT" dirty="0" err="1"/>
              <a:t>structured</a:t>
            </a:r>
            <a:r>
              <a:rPr lang="it-IT" dirty="0"/>
              <a:t> test or auto-</a:t>
            </a:r>
            <a:r>
              <a:rPr lang="it-IT" dirty="0" err="1"/>
              <a:t>assessment</a:t>
            </a:r>
            <a:r>
              <a:rPr lang="it-IT" dirty="0"/>
              <a:t> scale are just «</a:t>
            </a:r>
            <a:r>
              <a:rPr lang="it-IT" dirty="0" err="1"/>
              <a:t>imperfect</a:t>
            </a:r>
            <a:r>
              <a:rPr lang="it-IT" dirty="0"/>
              <a:t> </a:t>
            </a:r>
            <a:r>
              <a:rPr lang="it-IT" dirty="0" err="1"/>
              <a:t>but</a:t>
            </a:r>
            <a:r>
              <a:rPr lang="it-IT" dirty="0"/>
              <a:t> </a:t>
            </a:r>
            <a:r>
              <a:rPr lang="it-IT" dirty="0" err="1"/>
              <a:t>useful</a:t>
            </a:r>
            <a:r>
              <a:rPr lang="it-IT" dirty="0"/>
              <a:t> </a:t>
            </a:r>
            <a:r>
              <a:rPr lang="it-IT" dirty="0" err="1"/>
              <a:t>tools</a:t>
            </a:r>
            <a:r>
              <a:rPr lang="it-IT" dirty="0"/>
              <a:t>» to </a:t>
            </a:r>
            <a:r>
              <a:rPr lang="it-IT" dirty="0" err="1"/>
              <a:t>improve</a:t>
            </a:r>
            <a:r>
              <a:rPr lang="it-IT" dirty="0"/>
              <a:t> </a:t>
            </a:r>
            <a:r>
              <a:rPr lang="it-IT" dirty="0" err="1"/>
              <a:t>necessary</a:t>
            </a:r>
            <a:r>
              <a:rPr lang="it-IT" dirty="0"/>
              <a:t> </a:t>
            </a:r>
            <a:r>
              <a:rPr lang="it-IT" dirty="0" err="1"/>
              <a:t>adjustements</a:t>
            </a:r>
            <a:r>
              <a:rPr lang="it-IT" dirty="0"/>
              <a:t> in the </a:t>
            </a:r>
            <a:r>
              <a:rPr lang="it-IT" dirty="0" err="1"/>
              <a:t>path</a:t>
            </a:r>
            <a:r>
              <a:rPr lang="it-IT" dirty="0"/>
              <a:t> and help </a:t>
            </a:r>
            <a:r>
              <a:rPr lang="it-IT" dirty="0" err="1"/>
              <a:t>students</a:t>
            </a:r>
            <a:r>
              <a:rPr lang="it-IT" dirty="0"/>
              <a:t> to monitor </a:t>
            </a:r>
            <a:r>
              <a:rPr lang="it-IT" dirty="0" err="1"/>
              <a:t>their</a:t>
            </a:r>
            <a:r>
              <a:rPr lang="it-IT" dirty="0"/>
              <a:t> </a:t>
            </a:r>
            <a:r>
              <a:rPr lang="it-IT" dirty="0" err="1" smtClean="0"/>
              <a:t>competencies</a:t>
            </a:r>
            <a:r>
              <a:rPr lang="it-IT" dirty="0" smtClean="0"/>
              <a:t>:</a:t>
            </a:r>
          </a:p>
          <a:p>
            <a:pPr marL="0" indent="0">
              <a:buNone/>
            </a:pPr>
            <a:r>
              <a:rPr lang="it-IT" i="1" dirty="0" smtClean="0"/>
              <a:t>«</a:t>
            </a:r>
            <a:r>
              <a:rPr lang="it-IT" i="1" dirty="0" err="1"/>
              <a:t>W</a:t>
            </a:r>
            <a:r>
              <a:rPr lang="it-IT" i="1" dirty="0" err="1" smtClean="0"/>
              <a:t>e</a:t>
            </a:r>
            <a:r>
              <a:rPr lang="it-IT" i="1" dirty="0" smtClean="0"/>
              <a:t> must </a:t>
            </a:r>
            <a:r>
              <a:rPr lang="it-IT" i="1" dirty="0" err="1" smtClean="0"/>
              <a:t>accept</a:t>
            </a:r>
            <a:r>
              <a:rPr lang="it-IT" i="1" dirty="0" smtClean="0"/>
              <a:t> </a:t>
            </a:r>
            <a:r>
              <a:rPr lang="it-IT" i="1" dirty="0" err="1" smtClean="0"/>
              <a:t>our</a:t>
            </a:r>
            <a:r>
              <a:rPr lang="it-IT" i="1" dirty="0" smtClean="0"/>
              <a:t> </a:t>
            </a:r>
            <a:r>
              <a:rPr lang="it-IT" i="1" dirty="0" err="1" smtClean="0"/>
              <a:t>weakness</a:t>
            </a:r>
            <a:r>
              <a:rPr lang="it-IT" i="1" dirty="0" smtClean="0"/>
              <a:t> </a:t>
            </a:r>
            <a:r>
              <a:rPr lang="it-IT" i="1" dirty="0" err="1" smtClean="0"/>
              <a:t>but</a:t>
            </a:r>
            <a:r>
              <a:rPr lang="it-IT" i="1" dirty="0" smtClean="0"/>
              <a:t> </a:t>
            </a:r>
            <a:r>
              <a:rPr lang="it-IT" i="1" dirty="0" err="1" smtClean="0"/>
              <a:t>preparing</a:t>
            </a:r>
            <a:r>
              <a:rPr lang="it-IT" i="1" dirty="0" smtClean="0"/>
              <a:t> </a:t>
            </a:r>
            <a:r>
              <a:rPr lang="it-IT" i="1" dirty="0" err="1" smtClean="0"/>
              <a:t>this</a:t>
            </a:r>
            <a:r>
              <a:rPr lang="it-IT" i="1" dirty="0" smtClean="0"/>
              <a:t> </a:t>
            </a:r>
            <a:r>
              <a:rPr lang="it-IT" i="1" dirty="0" err="1" smtClean="0"/>
              <a:t>tool</a:t>
            </a:r>
            <a:r>
              <a:rPr lang="it-IT" i="1" dirty="0" smtClean="0"/>
              <a:t> </a:t>
            </a:r>
            <a:r>
              <a:rPr lang="it-IT" i="1" dirty="0" err="1" smtClean="0"/>
              <a:t>very</a:t>
            </a:r>
            <a:r>
              <a:rPr lang="it-IT" i="1" dirty="0" smtClean="0"/>
              <a:t> </a:t>
            </a:r>
            <a:r>
              <a:rPr lang="it-IT" i="1" dirty="0" err="1" smtClean="0"/>
              <a:t>carefully</a:t>
            </a:r>
            <a:r>
              <a:rPr lang="it-IT" i="1" dirty="0" smtClean="0"/>
              <a:t> </a:t>
            </a:r>
            <a:r>
              <a:rPr lang="it-IT" i="1" dirty="0" err="1" smtClean="0"/>
              <a:t>we</a:t>
            </a:r>
            <a:r>
              <a:rPr lang="it-IT" i="1" dirty="0" smtClean="0"/>
              <a:t> can </a:t>
            </a:r>
            <a:r>
              <a:rPr lang="it-IT" i="1" dirty="0" err="1" smtClean="0"/>
              <a:t>get</a:t>
            </a:r>
            <a:r>
              <a:rPr lang="it-IT" i="1" dirty="0" smtClean="0"/>
              <a:t> some </a:t>
            </a:r>
            <a:r>
              <a:rPr lang="it-IT" i="1" dirty="0" err="1" smtClean="0"/>
              <a:t>important</a:t>
            </a:r>
            <a:r>
              <a:rPr lang="it-IT" i="1" dirty="0" smtClean="0"/>
              <a:t> information»</a:t>
            </a:r>
            <a:endParaRPr lang="it-IT" i="1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5561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/>
          <a:lstStyle/>
          <a:p>
            <a:r>
              <a:rPr lang="it-IT" dirty="0" err="1"/>
              <a:t>C</a:t>
            </a:r>
            <a:r>
              <a:rPr lang="it-IT" dirty="0" err="1" smtClean="0"/>
              <a:t>onclusions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err="1" smtClean="0"/>
              <a:t>It’s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easy </a:t>
            </a:r>
            <a:r>
              <a:rPr lang="it-IT" dirty="0" smtClean="0"/>
              <a:t>to </a:t>
            </a:r>
            <a:r>
              <a:rPr lang="it-IT" dirty="0" err="1" smtClean="0"/>
              <a:t>build</a:t>
            </a:r>
            <a:r>
              <a:rPr lang="it-IT" dirty="0" smtClean="0"/>
              <a:t> </a:t>
            </a:r>
            <a:r>
              <a:rPr lang="it-IT" dirty="0" err="1" smtClean="0"/>
              <a:t>these</a:t>
            </a:r>
            <a:r>
              <a:rPr lang="it-IT" dirty="0" smtClean="0"/>
              <a:t> </a:t>
            </a:r>
            <a:r>
              <a:rPr lang="it-IT" dirty="0" err="1" smtClean="0"/>
              <a:t>tools</a:t>
            </a:r>
            <a:endParaRPr lang="it-IT" dirty="0" smtClean="0"/>
          </a:p>
          <a:p>
            <a:r>
              <a:rPr lang="it-IT" dirty="0" err="1" smtClean="0"/>
              <a:t>It’s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easy </a:t>
            </a:r>
            <a:r>
              <a:rPr lang="it-IT" dirty="0" smtClean="0"/>
              <a:t>to </a:t>
            </a:r>
            <a:r>
              <a:rPr lang="it-IT" dirty="0" err="1" smtClean="0"/>
              <a:t>build</a:t>
            </a:r>
            <a:r>
              <a:rPr lang="it-IT" dirty="0" smtClean="0"/>
              <a:t> </a:t>
            </a:r>
            <a:r>
              <a:rPr lang="it-IT" dirty="0" err="1" smtClean="0"/>
              <a:t>these</a:t>
            </a:r>
            <a:r>
              <a:rPr lang="it-IT" dirty="0" smtClean="0"/>
              <a:t> </a:t>
            </a:r>
            <a:r>
              <a:rPr lang="it-IT" dirty="0" err="1" smtClean="0"/>
              <a:t>tools</a:t>
            </a:r>
            <a:r>
              <a:rPr lang="it-IT" dirty="0" smtClean="0"/>
              <a:t> </a:t>
            </a:r>
            <a:r>
              <a:rPr lang="it-IT" dirty="0" err="1" smtClean="0"/>
              <a:t>together</a:t>
            </a:r>
            <a:r>
              <a:rPr lang="it-IT" dirty="0" smtClean="0"/>
              <a:t> (</a:t>
            </a:r>
            <a:r>
              <a:rPr lang="it-IT" dirty="0" err="1" smtClean="0"/>
              <a:t>actors</a:t>
            </a:r>
            <a:r>
              <a:rPr lang="it-IT" dirty="0" smtClean="0"/>
              <a:t>)</a:t>
            </a:r>
          </a:p>
          <a:p>
            <a:r>
              <a:rPr lang="it-IT" dirty="0" err="1" smtClean="0"/>
              <a:t>It’s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easy to </a:t>
            </a:r>
            <a:r>
              <a:rPr lang="it-IT" dirty="0" err="1" smtClean="0"/>
              <a:t>analyze</a:t>
            </a:r>
            <a:r>
              <a:rPr lang="it-IT" dirty="0" smtClean="0"/>
              <a:t> </a:t>
            </a:r>
            <a:r>
              <a:rPr lang="it-IT" dirty="0" err="1" smtClean="0"/>
              <a:t>students</a:t>
            </a:r>
            <a:r>
              <a:rPr lang="it-IT" dirty="0" smtClean="0"/>
              <a:t>’ </a:t>
            </a:r>
            <a:r>
              <a:rPr lang="it-IT" dirty="0" err="1" smtClean="0"/>
              <a:t>results</a:t>
            </a:r>
            <a:r>
              <a:rPr lang="it-IT" dirty="0" smtClean="0"/>
              <a:t> </a:t>
            </a:r>
          </a:p>
          <a:p>
            <a:r>
              <a:rPr lang="it-IT" dirty="0" err="1" smtClean="0"/>
              <a:t>It’s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easy to </a:t>
            </a:r>
            <a:r>
              <a:rPr lang="it-IT" dirty="0" err="1" smtClean="0"/>
              <a:t>accept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to be «</a:t>
            </a:r>
            <a:r>
              <a:rPr lang="it-IT" dirty="0" err="1" smtClean="0"/>
              <a:t>perfect</a:t>
            </a:r>
            <a:r>
              <a:rPr lang="it-IT" dirty="0" smtClean="0"/>
              <a:t>»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 algn="ctr">
              <a:buNone/>
            </a:pPr>
            <a:r>
              <a:rPr lang="it-IT" dirty="0" smtClean="0"/>
              <a:t>BUT IT IS NECESSARY TO </a:t>
            </a:r>
            <a:r>
              <a:rPr lang="it-IT" smtClean="0"/>
              <a:t>EVALUATE </a:t>
            </a:r>
            <a:endParaRPr lang="it-IT" smtClean="0"/>
          </a:p>
          <a:p>
            <a:pPr marL="0" indent="0" algn="ctr">
              <a:buNone/>
            </a:pPr>
            <a:r>
              <a:rPr lang="it-IT" smtClean="0"/>
              <a:t>FOR IMPROVING </a:t>
            </a:r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7328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370</Words>
  <Application>Microsoft Office PowerPoint</Application>
  <PresentationFormat>Presentazione su schermo (4:3)</PresentationFormat>
  <Paragraphs>73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Presentazione standard di PowerPoint</vt:lpstr>
      <vt:lpstr>The workshop</vt:lpstr>
      <vt:lpstr>Final report</vt:lpstr>
      <vt:lpstr>2. The Group faced the semi-structured test</vt:lpstr>
      <vt:lpstr>Doubts and incertainties</vt:lpstr>
      <vt:lpstr>Convictions and certainties</vt:lpstr>
      <vt:lpstr>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Laura</cp:lastModifiedBy>
  <cp:revision>22</cp:revision>
  <dcterms:created xsi:type="dcterms:W3CDTF">2015-12-03T18:17:00Z</dcterms:created>
  <dcterms:modified xsi:type="dcterms:W3CDTF">2015-12-04T08:23:33Z</dcterms:modified>
</cp:coreProperties>
</file>